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0"/>
  </p:notesMasterIdLst>
  <p:sldIdLst>
    <p:sldId id="256" r:id="rId2"/>
    <p:sldId id="305" r:id="rId3"/>
    <p:sldId id="306" r:id="rId4"/>
    <p:sldId id="319" r:id="rId5"/>
    <p:sldId id="316" r:id="rId6"/>
    <p:sldId id="321" r:id="rId7"/>
    <p:sldId id="317" r:id="rId8"/>
    <p:sldId id="334" r:id="rId9"/>
    <p:sldId id="323" r:id="rId10"/>
    <p:sldId id="332" r:id="rId11"/>
    <p:sldId id="324" r:id="rId12"/>
    <p:sldId id="325" r:id="rId13"/>
    <p:sldId id="326" r:id="rId14"/>
    <p:sldId id="327" r:id="rId15"/>
    <p:sldId id="328" r:id="rId16"/>
    <p:sldId id="329" r:id="rId17"/>
    <p:sldId id="330" r:id="rId18"/>
    <p:sldId id="331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228" autoAdjust="0"/>
    <p:restoredTop sz="89915" autoAdjust="0"/>
  </p:normalViewPr>
  <p:slideViewPr>
    <p:cSldViewPr>
      <p:cViewPr varScale="1">
        <p:scale>
          <a:sx n="99" d="100"/>
          <a:sy n="99" d="100"/>
        </p:scale>
        <p:origin x="-348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0.25943477460054337"/>
          <c:y val="2.358335819592881E-2"/>
          <c:w val="0.74056522539945679"/>
          <c:h val="0.94235179107661848"/>
        </c:manualLayout>
      </c:layout>
      <c:barChart>
        <c:barDir val="bar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dLbl>
              <c:idx val="0"/>
              <c:layout>
                <c:manualLayout>
                  <c:x val="0"/>
                  <c:y val="1.0481492531523915E-2"/>
                </c:manualLayout>
              </c:layout>
              <c:showVal val="1"/>
            </c:dLbl>
            <c:dLbl>
              <c:idx val="1"/>
              <c:layout>
                <c:manualLayout>
                  <c:x val="-1.7543859649122254E-3"/>
                  <c:y val="1.5722032468692741E-2"/>
                </c:manualLayout>
              </c:layout>
              <c:showVal val="1"/>
            </c:dLbl>
            <c:dLbl>
              <c:idx val="2"/>
              <c:layout>
                <c:manualLayout>
                  <c:x val="5.2631578947368481E-3"/>
                  <c:y val="2.6203731328809849E-3"/>
                </c:manualLayout>
              </c:layout>
              <c:showVal val="1"/>
            </c:dLbl>
            <c:dLbl>
              <c:idx val="4"/>
              <c:layout>
                <c:manualLayout>
                  <c:x val="-7.017543859649129E-3"/>
                  <c:y val="5.2407462657619681E-3"/>
                </c:manualLayout>
              </c:layout>
              <c:showVal val="1"/>
            </c:dLbl>
            <c:dLbl>
              <c:idx val="6"/>
              <c:layout>
                <c:manualLayout>
                  <c:x val="3.5087719298245645E-3"/>
                  <c:y val="-2.6203731328809849E-3"/>
                </c:manualLayout>
              </c:layout>
              <c:showVal val="1"/>
            </c:dLbl>
            <c:spPr>
              <a:solidFill>
                <a:srgbClr val="FFFF00"/>
              </a:solidFill>
            </c:spPr>
            <c:txPr>
              <a:bodyPr/>
              <a:lstStyle/>
              <a:p>
                <a:pPr>
                  <a:defRPr sz="1800" b="1" baseline="0"/>
                </a:pPr>
                <a:endParaRPr lang="ru-RU"/>
              </a:p>
            </c:txPr>
            <c:showVal val="1"/>
          </c:dLbls>
          <c:cat>
            <c:strRef>
              <c:f>Лист1!$A$2:$A$7</c:f>
              <c:strCache>
                <c:ptCount val="5"/>
                <c:pt idx="0">
                  <c:v>латинский язык</c:v>
                </c:pt>
                <c:pt idx="2">
                  <c:v>Психология и педагогика</c:v>
                </c:pt>
                <c:pt idx="4">
                  <c:v>Иностранный язык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31</c:v>
                </c:pt>
                <c:pt idx="2">
                  <c:v>30.8</c:v>
                </c:pt>
                <c:pt idx="4">
                  <c:v>29.1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Столбец2</c:v>
                </c:pt>
              </c:strCache>
            </c:strRef>
          </c:tx>
          <c:dLbls>
            <c:dLbl>
              <c:idx val="3"/>
              <c:layout>
                <c:manualLayout>
                  <c:x val="3.5087719298245667E-3"/>
                  <c:y val="5.2407462657619698E-3"/>
                </c:manualLayout>
              </c:layout>
              <c:showVal val="1"/>
            </c:dLbl>
            <c:dLbl>
              <c:idx val="4"/>
              <c:layout>
                <c:manualLayout>
                  <c:x val="1.7543859649122872E-3"/>
                  <c:y val="-7.8611193986429465E-3"/>
                </c:manualLayout>
              </c:layout>
              <c:showVal val="1"/>
            </c:dLbl>
            <c:dLbl>
              <c:idx val="5"/>
              <c:layout>
                <c:manualLayout>
                  <c:x val="-7.0175438596491333E-3"/>
                  <c:y val="2.358335819592881E-2"/>
                </c:manualLayout>
              </c:layout>
              <c:showVal val="1"/>
            </c:dLbl>
            <c:dLbl>
              <c:idx val="6"/>
              <c:layout>
                <c:manualLayout>
                  <c:x val="3.5087719298245645E-3"/>
                  <c:y val="-5.2407462657619681E-3"/>
                </c:manualLayout>
              </c:layout>
              <c:showVal val="1"/>
            </c:dLbl>
            <c:spPr>
              <a:solidFill>
                <a:srgbClr val="FFC000"/>
              </a:solidFill>
            </c:spPr>
            <c:txPr>
              <a:bodyPr/>
              <a:lstStyle/>
              <a:p>
                <a:pPr>
                  <a:defRPr sz="1800" b="1" baseline="0">
                    <a:solidFill>
                      <a:srgbClr val="FF0000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Лист1!$A$2:$A$7</c:f>
              <c:strCache>
                <c:ptCount val="5"/>
                <c:pt idx="0">
                  <c:v>латинский язык</c:v>
                </c:pt>
                <c:pt idx="2">
                  <c:v>Психология и педагогика</c:v>
                </c:pt>
                <c:pt idx="4">
                  <c:v>Иностранный язык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35</c:v>
                </c:pt>
                <c:pt idx="2">
                  <c:v>50</c:v>
                </c:pt>
                <c:pt idx="4">
                  <c:v>35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Столбец3</c:v>
                </c:pt>
              </c:strCache>
            </c:strRef>
          </c:tx>
          <c:dLbls>
            <c:dLbl>
              <c:idx val="3"/>
              <c:showVal val="1"/>
            </c:dLbl>
            <c:dLbl>
              <c:idx val="4"/>
              <c:layout>
                <c:manualLayout>
                  <c:x val="-1.7543859649122894E-3"/>
                  <c:y val="-7.8611193986429517E-3"/>
                </c:manualLayout>
              </c:layout>
              <c:showVal val="1"/>
            </c:dLbl>
            <c:dLbl>
              <c:idx val="5"/>
              <c:showVal val="1"/>
            </c:dLbl>
            <c:dLbl>
              <c:idx val="6"/>
              <c:showVal val="1"/>
            </c:dLbl>
            <c:delete val="1"/>
          </c:dLbls>
          <c:cat>
            <c:strRef>
              <c:f>Лист1!$A$2:$A$7</c:f>
              <c:strCache>
                <c:ptCount val="5"/>
                <c:pt idx="0">
                  <c:v>латинский язык</c:v>
                </c:pt>
                <c:pt idx="2">
                  <c:v>Психология и педагогика</c:v>
                </c:pt>
                <c:pt idx="4">
                  <c:v>Иностранный язык</c:v>
                </c:pt>
              </c:strCache>
            </c:strRef>
          </c:cat>
          <c:val>
            <c:numRef>
              <c:f>Лист1!$D$2:$D$8</c:f>
            </c:numRef>
          </c:val>
        </c:ser>
        <c:overlap val="100"/>
        <c:axId val="43518592"/>
        <c:axId val="43630976"/>
      </c:barChart>
      <c:catAx>
        <c:axId val="43518592"/>
        <c:scaling>
          <c:orientation val="minMax"/>
        </c:scaling>
        <c:axPos val="l"/>
        <c:tickLblPos val="nextTo"/>
        <c:txPr>
          <a:bodyPr/>
          <a:lstStyle/>
          <a:p>
            <a:pPr>
              <a:defRPr sz="1800" b="1" baseline="0"/>
            </a:pPr>
            <a:endParaRPr lang="ru-RU"/>
          </a:p>
        </c:txPr>
        <c:crossAx val="43630976"/>
        <c:crosses val="autoZero"/>
        <c:auto val="1"/>
        <c:lblAlgn val="ctr"/>
        <c:lblOffset val="100"/>
      </c:catAx>
      <c:valAx>
        <c:axId val="43630976"/>
        <c:scaling>
          <c:orientation val="minMax"/>
        </c:scaling>
        <c:delete val="1"/>
        <c:axPos val="b"/>
        <c:majorGridlines/>
        <c:numFmt formatCode="General" sourceLinked="1"/>
        <c:tickLblPos val="none"/>
        <c:crossAx val="43518592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0.22526895980107767"/>
          <c:y val="2.3583358195928807E-2"/>
          <c:w val="0.77473102892008339"/>
          <c:h val="0.94235179107661848"/>
        </c:manualLayout>
      </c:layout>
      <c:barChart>
        <c:barDir val="bar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dLbl>
              <c:idx val="0"/>
              <c:layout>
                <c:manualLayout>
                  <c:x val="0"/>
                  <c:y val="1.0481492531523914E-2"/>
                </c:manualLayout>
              </c:layout>
              <c:spPr>
                <a:solidFill>
                  <a:srgbClr val="FFFF00"/>
                </a:solidFill>
              </c:spPr>
              <c:txPr>
                <a:bodyPr/>
                <a:lstStyle/>
                <a:p>
                  <a:pPr>
                    <a:defRPr sz="1400" baseline="0"/>
                  </a:pPr>
                  <a:endParaRPr lang="ru-RU"/>
                </a:p>
              </c:txPr>
              <c:showVal val="1"/>
            </c:dLbl>
            <c:dLbl>
              <c:idx val="1"/>
              <c:layout>
                <c:manualLayout>
                  <c:x val="-1.7543859649122215E-3"/>
                  <c:y val="1.5722032468692741E-2"/>
                </c:manualLayout>
              </c:layout>
              <c:spPr>
                <a:solidFill>
                  <a:srgbClr val="FFFF00"/>
                </a:solidFill>
              </c:spPr>
              <c:txPr>
                <a:bodyPr/>
                <a:lstStyle/>
                <a:p>
                  <a:pPr>
                    <a:defRPr sz="1400" baseline="0"/>
                  </a:pPr>
                  <a:endParaRPr lang="ru-RU"/>
                </a:p>
              </c:txPr>
              <c:showVal val="1"/>
            </c:dLbl>
            <c:dLbl>
              <c:idx val="2"/>
              <c:spPr>
                <a:solidFill>
                  <a:srgbClr val="FFFF00"/>
                </a:solidFill>
              </c:spPr>
              <c:txPr>
                <a:bodyPr/>
                <a:lstStyle/>
                <a:p>
                  <a:pPr>
                    <a:defRPr sz="1400" baseline="0"/>
                  </a:pPr>
                  <a:endParaRPr lang="ru-RU"/>
                </a:p>
              </c:txPr>
            </c:dLbl>
            <c:spPr>
              <a:solidFill>
                <a:schemeClr val="accent1">
                  <a:lumMod val="60000"/>
                  <a:lumOff val="40000"/>
                </a:schemeClr>
              </a:solidFill>
            </c:spPr>
            <c:txPr>
              <a:bodyPr/>
              <a:lstStyle/>
              <a:p>
                <a:pPr>
                  <a:defRPr sz="1400" baseline="0"/>
                </a:pPr>
                <a:endParaRPr lang="ru-RU"/>
              </a:p>
            </c:txPr>
            <c:showVal val="1"/>
          </c:dLbls>
          <c:cat>
            <c:strRef>
              <c:f>Лист1!$A$3:$A$8</c:f>
              <c:strCache>
                <c:ptCount val="6"/>
                <c:pt idx="1">
                  <c:v>Философия</c:v>
                </c:pt>
                <c:pt idx="3">
                  <c:v>Биология</c:v>
                </c:pt>
                <c:pt idx="5">
                  <c:v>Гистология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Столбец2</c:v>
                </c:pt>
              </c:strCache>
            </c:strRef>
          </c:tx>
          <c:dLbls>
            <c:dLbl>
              <c:idx val="3"/>
              <c:layout>
                <c:manualLayout>
                  <c:x val="3.5087719298245649E-3"/>
                  <c:y val="5.2407462657619594E-3"/>
                </c:manualLayout>
              </c:layout>
              <c:showVal val="1"/>
            </c:dLbl>
            <c:dLbl>
              <c:idx val="4"/>
              <c:layout>
                <c:manualLayout>
                  <c:x val="-6.7109422769198795E-3"/>
                  <c:y val="-2.6203731328809819E-3"/>
                </c:manualLayout>
              </c:layout>
              <c:showVal val="1"/>
            </c:dLbl>
            <c:dLbl>
              <c:idx val="5"/>
              <c:layout>
                <c:manualLayout>
                  <c:x val="-7.0175438596491299E-3"/>
                  <c:y val="2.3583358195928807E-2"/>
                </c:manualLayout>
              </c:layout>
              <c:showVal val="1"/>
            </c:dLbl>
            <c:dLbl>
              <c:idx val="6"/>
              <c:layout>
                <c:manualLayout>
                  <c:x val="1.9587078980576864E-3"/>
                  <c:y val="2.6203731328809819E-3"/>
                </c:manualLayout>
              </c:layout>
              <c:showVal val="1"/>
            </c:dLbl>
            <c:spPr>
              <a:solidFill>
                <a:srgbClr val="FFC000"/>
              </a:solidFill>
            </c:spPr>
            <c:txPr>
              <a:bodyPr/>
              <a:lstStyle/>
              <a:p>
                <a:pPr>
                  <a:defRPr sz="1800" b="1" baseline="0"/>
                </a:pPr>
                <a:endParaRPr lang="ru-RU"/>
              </a:p>
            </c:txPr>
            <c:showVal val="1"/>
          </c:dLbls>
          <c:cat>
            <c:strRef>
              <c:f>Лист1!$A$3:$A$8</c:f>
              <c:strCache>
                <c:ptCount val="6"/>
                <c:pt idx="1">
                  <c:v>Философия</c:v>
                </c:pt>
                <c:pt idx="3">
                  <c:v>Биология</c:v>
                </c:pt>
                <c:pt idx="5">
                  <c:v>Гистология</c:v>
                </c:pt>
              </c:strCache>
            </c:strRef>
          </c:cat>
          <c:val>
            <c:numRef>
              <c:f>Лист1!$C$3:$C$8</c:f>
              <c:numCache>
                <c:formatCode>General</c:formatCode>
                <c:ptCount val="6"/>
                <c:pt idx="1">
                  <c:v>16.899999999999999</c:v>
                </c:pt>
                <c:pt idx="3">
                  <c:v>21.1</c:v>
                </c:pt>
                <c:pt idx="5">
                  <c:v>22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Столбец3</c:v>
                </c:pt>
              </c:strCache>
            </c:strRef>
          </c:tx>
          <c:dPt>
            <c:idx val="3"/>
            <c:spPr>
              <a:solidFill>
                <a:schemeClr val="accent3"/>
              </a:solidFill>
            </c:spPr>
          </c:dPt>
          <c:dLbls>
            <c:dLbl>
              <c:idx val="0"/>
              <c:showVal val="1"/>
            </c:dLbl>
            <c:dLbl>
              <c:idx val="1"/>
              <c:layout/>
              <c:showVal val="1"/>
            </c:dLbl>
            <c:dLbl>
              <c:idx val="2"/>
              <c:showVal val="1"/>
            </c:dLbl>
            <c:dLbl>
              <c:idx val="3"/>
              <c:layout/>
              <c:showVal val="1"/>
            </c:dLbl>
            <c:dLbl>
              <c:idx val="4"/>
              <c:layout>
                <c:manualLayout>
                  <c:x val="-1.7543859649122859E-3"/>
                  <c:y val="-7.8611193986429413E-3"/>
                </c:manualLayout>
              </c:layout>
              <c:showVal val="1"/>
            </c:dLbl>
            <c:dLbl>
              <c:idx val="5"/>
              <c:layout/>
              <c:showVal val="1"/>
            </c:dLbl>
            <c:dLbl>
              <c:idx val="6"/>
              <c:showVal val="1"/>
            </c:dLbl>
            <c:delete val="1"/>
          </c:dLbls>
          <c:cat>
            <c:strRef>
              <c:f>Лист1!$A$3:$A$8</c:f>
              <c:strCache>
                <c:ptCount val="6"/>
                <c:pt idx="1">
                  <c:v>Философия</c:v>
                </c:pt>
                <c:pt idx="3">
                  <c:v>Биология</c:v>
                </c:pt>
                <c:pt idx="5">
                  <c:v>Гистология</c:v>
                </c:pt>
              </c:strCache>
            </c:strRef>
          </c:cat>
          <c:val>
            <c:numRef>
              <c:f>Лист1!$D$3:$D$8</c:f>
              <c:numCache>
                <c:formatCode>General</c:formatCode>
                <c:ptCount val="6"/>
                <c:pt idx="1">
                  <c:v>28</c:v>
                </c:pt>
                <c:pt idx="3">
                  <c:v>31.75</c:v>
                </c:pt>
                <c:pt idx="5">
                  <c:v>31</c:v>
                </c:pt>
              </c:numCache>
            </c:numRef>
          </c:val>
        </c:ser>
        <c:overlap val="100"/>
        <c:axId val="85911808"/>
        <c:axId val="86302720"/>
      </c:barChart>
      <c:catAx>
        <c:axId val="85911808"/>
        <c:scaling>
          <c:orientation val="minMax"/>
        </c:scaling>
        <c:axPos val="l"/>
        <c:tickLblPos val="nextTo"/>
        <c:txPr>
          <a:bodyPr/>
          <a:lstStyle/>
          <a:p>
            <a:pPr>
              <a:defRPr sz="1800" b="1" baseline="0"/>
            </a:pPr>
            <a:endParaRPr lang="ru-RU"/>
          </a:p>
        </c:txPr>
        <c:crossAx val="86302720"/>
        <c:crosses val="autoZero"/>
        <c:auto val="1"/>
        <c:lblAlgn val="ctr"/>
        <c:lblOffset val="100"/>
      </c:catAx>
      <c:valAx>
        <c:axId val="86302720"/>
        <c:scaling>
          <c:orientation val="minMax"/>
        </c:scaling>
        <c:delete val="1"/>
        <c:axPos val="b"/>
        <c:majorGridlines/>
        <c:numFmt formatCode="General" sourceLinked="1"/>
        <c:tickLblPos val="none"/>
        <c:crossAx val="85911808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0.25943477460054337"/>
          <c:y val="2.3583358195928807E-2"/>
          <c:w val="0.74056522539945679"/>
          <c:h val="0.94235179107661848"/>
        </c:manualLayout>
      </c:layout>
      <c:barChart>
        <c:barDir val="bar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dLbl>
              <c:idx val="0"/>
              <c:layout>
                <c:manualLayout>
                  <c:x val="0"/>
                  <c:y val="1.0481492531523914E-2"/>
                </c:manualLayout>
              </c:layout>
              <c:showVal val="1"/>
            </c:dLbl>
            <c:dLbl>
              <c:idx val="1"/>
              <c:layout>
                <c:manualLayout>
                  <c:x val="-1.7543859649122263E-3"/>
                  <c:y val="1.5722032468692741E-2"/>
                </c:manualLayout>
              </c:layout>
              <c:showVal val="1"/>
            </c:dLbl>
            <c:dLbl>
              <c:idx val="2"/>
              <c:layout>
                <c:manualLayout>
                  <c:x val="5.2631578947368498E-3"/>
                  <c:y val="2.6203731328809854E-3"/>
                </c:manualLayout>
              </c:layout>
              <c:showVal val="1"/>
            </c:dLbl>
            <c:dLbl>
              <c:idx val="4"/>
              <c:layout>
                <c:manualLayout>
                  <c:x val="-7.0175438596491307E-3"/>
                  <c:y val="5.2407462657619672E-3"/>
                </c:manualLayout>
              </c:layout>
              <c:showVal val="1"/>
            </c:dLbl>
            <c:dLbl>
              <c:idx val="6"/>
              <c:layout>
                <c:manualLayout>
                  <c:x val="3.5087719298245654E-3"/>
                  <c:y val="-2.6203731328809854E-3"/>
                </c:manualLayout>
              </c:layout>
              <c:showVal val="1"/>
            </c:dLbl>
            <c:spPr>
              <a:solidFill>
                <a:srgbClr val="FFFF00"/>
              </a:solidFill>
            </c:spPr>
            <c:txPr>
              <a:bodyPr/>
              <a:lstStyle/>
              <a:p>
                <a:pPr>
                  <a:defRPr sz="1800" b="1" baseline="0"/>
                </a:pPr>
                <a:endParaRPr lang="ru-RU"/>
              </a:p>
            </c:txPr>
            <c:showVal val="1"/>
          </c:dLbls>
          <c:cat>
            <c:strRef>
              <c:f>Лист1!$A$2:$A$7</c:f>
              <c:strCache>
                <c:ptCount val="5"/>
                <c:pt idx="0">
                  <c:v>Социология</c:v>
                </c:pt>
                <c:pt idx="2">
                  <c:v>Уход за хирургическими больными</c:v>
                </c:pt>
                <c:pt idx="4">
                  <c:v>Патологическая анатомия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71.2</c:v>
                </c:pt>
                <c:pt idx="2">
                  <c:v>51.7</c:v>
                </c:pt>
                <c:pt idx="4">
                  <c:v>39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Столбец2</c:v>
                </c:pt>
              </c:strCache>
            </c:strRef>
          </c:tx>
          <c:dLbls>
            <c:dLbl>
              <c:idx val="3"/>
              <c:layout>
                <c:manualLayout>
                  <c:x val="3.5087719298245667E-3"/>
                  <c:y val="5.2407462657619707E-3"/>
                </c:manualLayout>
              </c:layout>
              <c:showVal val="1"/>
            </c:dLbl>
            <c:dLbl>
              <c:idx val="4"/>
              <c:layout>
                <c:manualLayout>
                  <c:x val="1.7543859649122872E-3"/>
                  <c:y val="-7.8611193986429413E-3"/>
                </c:manualLayout>
              </c:layout>
              <c:showVal val="1"/>
            </c:dLbl>
            <c:dLbl>
              <c:idx val="5"/>
              <c:layout>
                <c:manualLayout>
                  <c:x val="-7.0175438596491333E-3"/>
                  <c:y val="2.3583358195928807E-2"/>
                </c:manualLayout>
              </c:layout>
              <c:showVal val="1"/>
            </c:dLbl>
            <c:dLbl>
              <c:idx val="6"/>
              <c:layout>
                <c:manualLayout>
                  <c:x val="3.5087719298245654E-3"/>
                  <c:y val="-5.2407462657619672E-3"/>
                </c:manualLayout>
              </c:layout>
              <c:showVal val="1"/>
            </c:dLbl>
            <c:spPr>
              <a:solidFill>
                <a:srgbClr val="FFC000"/>
              </a:solidFill>
            </c:spPr>
            <c:txPr>
              <a:bodyPr/>
              <a:lstStyle/>
              <a:p>
                <a:pPr>
                  <a:defRPr sz="1800" b="1" baseline="0"/>
                </a:pPr>
                <a:endParaRPr lang="ru-RU"/>
              </a:p>
            </c:txPr>
            <c:showVal val="1"/>
          </c:dLbls>
          <c:cat>
            <c:strRef>
              <c:f>Лист1!$A$2:$A$7</c:f>
              <c:strCache>
                <c:ptCount val="5"/>
                <c:pt idx="0">
                  <c:v>Социология</c:v>
                </c:pt>
                <c:pt idx="2">
                  <c:v>Уход за хирургическими больными</c:v>
                </c:pt>
                <c:pt idx="4">
                  <c:v>Патологическая анатомия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100</c:v>
                </c:pt>
                <c:pt idx="2">
                  <c:v>56</c:v>
                </c:pt>
                <c:pt idx="4">
                  <c:v>48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Столбец3</c:v>
                </c:pt>
              </c:strCache>
            </c:strRef>
          </c:tx>
          <c:dLbls>
            <c:dLbl>
              <c:idx val="3"/>
              <c:showVal val="1"/>
            </c:dLbl>
            <c:dLbl>
              <c:idx val="4"/>
              <c:layout>
                <c:manualLayout>
                  <c:x val="-1.7543859649122901E-3"/>
                  <c:y val="-7.8611193986429483E-3"/>
                </c:manualLayout>
              </c:layout>
              <c:showVal val="1"/>
            </c:dLbl>
            <c:dLbl>
              <c:idx val="5"/>
              <c:showVal val="1"/>
            </c:dLbl>
            <c:dLbl>
              <c:idx val="6"/>
              <c:showVal val="1"/>
            </c:dLbl>
            <c:delete val="1"/>
          </c:dLbls>
          <c:cat>
            <c:strRef>
              <c:f>Лист1!$A$2:$A$7</c:f>
              <c:strCache>
                <c:ptCount val="5"/>
                <c:pt idx="0">
                  <c:v>Социология</c:v>
                </c:pt>
                <c:pt idx="2">
                  <c:v>Уход за хирургическими больными</c:v>
                </c:pt>
                <c:pt idx="4">
                  <c:v>Патологическая анатомия</c:v>
                </c:pt>
              </c:strCache>
            </c:strRef>
          </c:cat>
          <c:val>
            <c:numRef>
              <c:f>Лист1!$D$2:$D$8</c:f>
            </c:numRef>
          </c:val>
        </c:ser>
        <c:overlap val="100"/>
        <c:axId val="53698560"/>
        <c:axId val="53700096"/>
      </c:barChart>
      <c:catAx>
        <c:axId val="53698560"/>
        <c:scaling>
          <c:orientation val="minMax"/>
        </c:scaling>
        <c:axPos val="l"/>
        <c:tickLblPos val="nextTo"/>
        <c:txPr>
          <a:bodyPr/>
          <a:lstStyle/>
          <a:p>
            <a:pPr>
              <a:defRPr sz="1600" b="1" baseline="0"/>
            </a:pPr>
            <a:endParaRPr lang="ru-RU"/>
          </a:p>
        </c:txPr>
        <c:crossAx val="53700096"/>
        <c:crosses val="autoZero"/>
        <c:auto val="1"/>
        <c:lblAlgn val="ctr"/>
        <c:lblOffset val="100"/>
      </c:catAx>
      <c:valAx>
        <c:axId val="53700096"/>
        <c:scaling>
          <c:orientation val="minMax"/>
        </c:scaling>
        <c:delete val="1"/>
        <c:axPos val="b"/>
        <c:majorGridlines/>
        <c:numFmt formatCode="General" sourceLinked="1"/>
        <c:tickLblPos val="none"/>
        <c:crossAx val="53698560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0.22526895980107775"/>
          <c:y val="2.3583358195928807E-2"/>
          <c:w val="0.77473102892008372"/>
          <c:h val="0.94235179107661848"/>
        </c:manualLayout>
      </c:layout>
      <c:barChart>
        <c:barDir val="bar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dLbl>
              <c:idx val="0"/>
              <c:layout>
                <c:manualLayout>
                  <c:x val="0"/>
                  <c:y val="1.0481492531523914E-2"/>
                </c:manualLayout>
              </c:layout>
              <c:spPr>
                <a:solidFill>
                  <a:srgbClr val="FFFF00"/>
                </a:solidFill>
              </c:spPr>
              <c:txPr>
                <a:bodyPr/>
                <a:lstStyle/>
                <a:p>
                  <a:pPr>
                    <a:defRPr sz="1400" baseline="0"/>
                  </a:pPr>
                  <a:endParaRPr lang="ru-RU"/>
                </a:p>
              </c:txPr>
              <c:showVal val="1"/>
            </c:dLbl>
            <c:dLbl>
              <c:idx val="1"/>
              <c:layout>
                <c:manualLayout>
                  <c:x val="-1.7543859649122228E-3"/>
                  <c:y val="1.5722032468692741E-2"/>
                </c:manualLayout>
              </c:layout>
              <c:spPr>
                <a:solidFill>
                  <a:srgbClr val="FFFF00"/>
                </a:solidFill>
              </c:spPr>
              <c:txPr>
                <a:bodyPr/>
                <a:lstStyle/>
                <a:p>
                  <a:pPr>
                    <a:defRPr sz="1400" baseline="0"/>
                  </a:pPr>
                  <a:endParaRPr lang="ru-RU"/>
                </a:p>
              </c:txPr>
              <c:showVal val="1"/>
            </c:dLbl>
            <c:dLbl>
              <c:idx val="2"/>
              <c:spPr>
                <a:solidFill>
                  <a:srgbClr val="FFFF00"/>
                </a:solidFill>
              </c:spPr>
              <c:txPr>
                <a:bodyPr/>
                <a:lstStyle/>
                <a:p>
                  <a:pPr>
                    <a:defRPr sz="1400" baseline="0"/>
                  </a:pPr>
                  <a:endParaRPr lang="ru-RU"/>
                </a:p>
              </c:txPr>
            </c:dLbl>
            <c:spPr>
              <a:solidFill>
                <a:schemeClr val="accent1">
                  <a:lumMod val="60000"/>
                  <a:lumOff val="40000"/>
                </a:schemeClr>
              </a:solidFill>
            </c:spPr>
            <c:txPr>
              <a:bodyPr/>
              <a:lstStyle/>
              <a:p>
                <a:pPr>
                  <a:defRPr sz="1400" baseline="0"/>
                </a:pPr>
                <a:endParaRPr lang="ru-RU"/>
              </a:p>
            </c:txPr>
            <c:showVal val="1"/>
          </c:dLbls>
          <c:cat>
            <c:strRef>
              <c:f>Лист1!$A$3:$A$8</c:f>
              <c:strCache>
                <c:ptCount val="6"/>
                <c:pt idx="1">
                  <c:v>Микробиология</c:v>
                </c:pt>
                <c:pt idx="3">
                  <c:v>Нормальная физиология</c:v>
                </c:pt>
                <c:pt idx="5">
                  <c:v>Физкультура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Столбец2</c:v>
                </c:pt>
              </c:strCache>
            </c:strRef>
          </c:tx>
          <c:dLbls>
            <c:dLbl>
              <c:idx val="3"/>
              <c:layout>
                <c:manualLayout>
                  <c:x val="3.5087719298245658E-3"/>
                  <c:y val="5.2407462657619594E-3"/>
                </c:manualLayout>
              </c:layout>
              <c:showVal val="1"/>
            </c:dLbl>
            <c:dLbl>
              <c:idx val="4"/>
              <c:layout>
                <c:manualLayout>
                  <c:x val="-6.7109422769198804E-3"/>
                  <c:y val="-2.6203731328809832E-3"/>
                </c:manualLayout>
              </c:layout>
              <c:showVal val="1"/>
            </c:dLbl>
            <c:dLbl>
              <c:idx val="5"/>
              <c:layout>
                <c:manualLayout>
                  <c:x val="-7.0175438596491316E-3"/>
                  <c:y val="2.3583358195928807E-2"/>
                </c:manualLayout>
              </c:layout>
              <c:showVal val="1"/>
            </c:dLbl>
            <c:dLbl>
              <c:idx val="6"/>
              <c:layout>
                <c:manualLayout>
                  <c:x val="1.9587078980576873E-3"/>
                  <c:y val="2.6203731328809832E-3"/>
                </c:manualLayout>
              </c:layout>
              <c:showVal val="1"/>
            </c:dLbl>
            <c:spPr>
              <a:solidFill>
                <a:srgbClr val="FFC000"/>
              </a:solidFill>
            </c:spPr>
            <c:txPr>
              <a:bodyPr/>
              <a:lstStyle/>
              <a:p>
                <a:pPr>
                  <a:defRPr sz="1800" b="1" baseline="0"/>
                </a:pPr>
                <a:endParaRPr lang="ru-RU"/>
              </a:p>
            </c:txPr>
            <c:showVal val="1"/>
          </c:dLbls>
          <c:cat>
            <c:strRef>
              <c:f>Лист1!$A$3:$A$8</c:f>
              <c:strCache>
                <c:ptCount val="6"/>
                <c:pt idx="1">
                  <c:v>Микробиология</c:v>
                </c:pt>
                <c:pt idx="3">
                  <c:v>Нормальная физиология</c:v>
                </c:pt>
                <c:pt idx="5">
                  <c:v>Физкультура</c:v>
                </c:pt>
              </c:strCache>
            </c:strRef>
          </c:cat>
          <c:val>
            <c:numRef>
              <c:f>Лист1!$C$3:$C$8</c:f>
              <c:numCache>
                <c:formatCode>General</c:formatCode>
                <c:ptCount val="6"/>
                <c:pt idx="1">
                  <c:v>21</c:v>
                </c:pt>
                <c:pt idx="3">
                  <c:v>21.2</c:v>
                </c:pt>
                <c:pt idx="5">
                  <c:v>22.7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Столбец3</c:v>
                </c:pt>
              </c:strCache>
            </c:strRef>
          </c:tx>
          <c:dPt>
            <c:idx val="3"/>
            <c:spPr>
              <a:solidFill>
                <a:schemeClr val="accent3"/>
              </a:solidFill>
            </c:spPr>
          </c:dPt>
          <c:dLbls>
            <c:dLbl>
              <c:idx val="0"/>
              <c:showVal val="1"/>
            </c:dLbl>
            <c:dLbl>
              <c:idx val="1"/>
              <c:layout/>
              <c:showVal val="1"/>
            </c:dLbl>
            <c:dLbl>
              <c:idx val="2"/>
              <c:showVal val="1"/>
            </c:dLbl>
            <c:dLbl>
              <c:idx val="3"/>
              <c:layout/>
              <c:showVal val="1"/>
            </c:dLbl>
            <c:dLbl>
              <c:idx val="4"/>
              <c:layout>
                <c:manualLayout>
                  <c:x val="-1.7543859649122872E-3"/>
                  <c:y val="-7.8611193986429413E-3"/>
                </c:manualLayout>
              </c:layout>
              <c:showVal val="1"/>
            </c:dLbl>
            <c:dLbl>
              <c:idx val="5"/>
              <c:layout/>
              <c:showVal val="1"/>
            </c:dLbl>
            <c:dLbl>
              <c:idx val="6"/>
              <c:showVal val="1"/>
            </c:dLbl>
            <c:delete val="1"/>
          </c:dLbls>
          <c:cat>
            <c:strRef>
              <c:f>Лист1!$A$3:$A$8</c:f>
              <c:strCache>
                <c:ptCount val="6"/>
                <c:pt idx="1">
                  <c:v>Микробиология</c:v>
                </c:pt>
                <c:pt idx="3">
                  <c:v>Нормальная физиология</c:v>
                </c:pt>
                <c:pt idx="5">
                  <c:v>Физкультура</c:v>
                </c:pt>
              </c:strCache>
            </c:strRef>
          </c:cat>
          <c:val>
            <c:numRef>
              <c:f>Лист1!$D$3:$D$8</c:f>
              <c:numCache>
                <c:formatCode>General</c:formatCode>
                <c:ptCount val="6"/>
                <c:pt idx="1">
                  <c:v>32</c:v>
                </c:pt>
                <c:pt idx="3">
                  <c:v>42</c:v>
                </c:pt>
                <c:pt idx="5">
                  <c:v>35</c:v>
                </c:pt>
              </c:numCache>
            </c:numRef>
          </c:val>
        </c:ser>
        <c:overlap val="100"/>
        <c:axId val="53556352"/>
        <c:axId val="53557888"/>
      </c:barChart>
      <c:catAx>
        <c:axId val="53556352"/>
        <c:scaling>
          <c:orientation val="minMax"/>
        </c:scaling>
        <c:axPos val="l"/>
        <c:tickLblPos val="nextTo"/>
        <c:txPr>
          <a:bodyPr/>
          <a:lstStyle/>
          <a:p>
            <a:pPr>
              <a:defRPr sz="1800" b="1" baseline="0"/>
            </a:pPr>
            <a:endParaRPr lang="ru-RU"/>
          </a:p>
        </c:txPr>
        <c:crossAx val="53557888"/>
        <c:crosses val="autoZero"/>
        <c:auto val="1"/>
        <c:lblAlgn val="ctr"/>
        <c:lblOffset val="100"/>
      </c:catAx>
      <c:valAx>
        <c:axId val="53557888"/>
        <c:scaling>
          <c:orientation val="minMax"/>
        </c:scaling>
        <c:delete val="1"/>
        <c:axPos val="b"/>
        <c:majorGridlines/>
        <c:numFmt formatCode="General" sourceLinked="1"/>
        <c:tickLblPos val="none"/>
        <c:crossAx val="53556352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117121-9825-4988-959C-5032C1E793D6}" type="datetimeFigureOut">
              <a:rPr lang="ru-RU" smtClean="0"/>
              <a:pPr/>
              <a:t>01.05.2013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1E7E0D-330B-4070-A7C5-09F9FD84DD6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1E7E0D-330B-4070-A7C5-09F9FD84DD6B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1E7E0D-330B-4070-A7C5-09F9FD84DD6B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01.05.2013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01.05.2013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01.05.2013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01.05.2013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01.05.2013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01.05.2013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22376" y="4786322"/>
            <a:ext cx="7772400" cy="428628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786314" y="5286388"/>
            <a:ext cx="3929090" cy="785818"/>
          </a:xfrm>
        </p:spPr>
        <p:txBody>
          <a:bodyPr>
            <a:noAutofit/>
          </a:bodyPr>
          <a:lstStyle/>
          <a:p>
            <a:r>
              <a:rPr lang="ru-RU" sz="1400" b="1" dirty="0" smtClean="0"/>
              <a:t>Рук. отделения «Медико-профилактическое дело» - доцент кафедры Общественного здоровья и здравоохранения, общей гигиены и биоэтики, к.м.н.  Федосеева Л.Р.</a:t>
            </a:r>
          </a:p>
          <a:p>
            <a:endParaRPr lang="ru-RU" sz="1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85786" y="1142984"/>
            <a:ext cx="7572428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07F09">
                    <a:tint val="88000"/>
                    <a:satMod val="150000"/>
                  </a:srgb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ea typeface="+mj-ea"/>
                <a:cs typeface="+mj-cs"/>
              </a:rPr>
              <a:t>Результаты </a:t>
            </a:r>
            <a:r>
              <a:rPr lang="en-US" sz="2800" b="1" dirty="0" smtClean="0">
                <a:solidFill>
                  <a:srgbClr val="F07F09">
                    <a:tint val="88000"/>
                    <a:satMod val="150000"/>
                  </a:srgb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ea typeface="+mj-ea"/>
                <a:cs typeface="+mj-cs"/>
              </a:rPr>
              <a:t>1</a:t>
            </a:r>
            <a:r>
              <a:rPr lang="ru-RU" sz="2800" b="1" dirty="0" smtClean="0">
                <a:solidFill>
                  <a:srgbClr val="F07F09">
                    <a:tint val="88000"/>
                    <a:satMod val="150000"/>
                  </a:srgb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ea typeface="+mj-ea"/>
                <a:cs typeface="+mj-cs"/>
              </a:rPr>
              <a:t> контрольной недели, </a:t>
            </a:r>
          </a:p>
          <a:p>
            <a:pPr algn="ctr"/>
            <a:r>
              <a:rPr lang="ru-RU" sz="2800" b="1" dirty="0" smtClean="0">
                <a:solidFill>
                  <a:srgbClr val="F07F09">
                    <a:tint val="88000"/>
                    <a:satMod val="150000"/>
                  </a:srgb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ea typeface="+mj-ea"/>
                <a:cs typeface="+mj-cs"/>
              </a:rPr>
              <a:t>2 семестра</a:t>
            </a:r>
            <a:r>
              <a:rPr lang="en-US" sz="2800" b="1" dirty="0" smtClean="0">
                <a:solidFill>
                  <a:srgbClr val="F07F09">
                    <a:tint val="88000"/>
                    <a:satMod val="150000"/>
                  </a:srgb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ea typeface="+mj-ea"/>
                <a:cs typeface="+mj-cs"/>
              </a:rPr>
              <a:t> </a:t>
            </a:r>
            <a:r>
              <a:rPr lang="ru-RU" sz="2800" b="1" dirty="0" smtClean="0">
                <a:solidFill>
                  <a:srgbClr val="F07F09">
                    <a:tint val="88000"/>
                    <a:satMod val="150000"/>
                  </a:srgb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ea typeface="+mj-ea"/>
                <a:cs typeface="+mj-cs"/>
              </a:rPr>
              <a:t> </a:t>
            </a:r>
            <a:r>
              <a:rPr lang="en-US" sz="2800" b="1" dirty="0" smtClean="0">
                <a:solidFill>
                  <a:srgbClr val="F07F09">
                    <a:tint val="88000"/>
                    <a:satMod val="150000"/>
                  </a:srgb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ea typeface="+mj-ea"/>
                <a:cs typeface="+mj-cs"/>
              </a:rPr>
              <a:t/>
            </a:r>
            <a:br>
              <a:rPr lang="en-US" sz="2800" b="1" dirty="0" smtClean="0">
                <a:solidFill>
                  <a:srgbClr val="F07F09">
                    <a:tint val="88000"/>
                    <a:satMod val="150000"/>
                  </a:srgb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ea typeface="+mj-ea"/>
                <a:cs typeface="+mj-cs"/>
              </a:rPr>
            </a:br>
            <a:r>
              <a:rPr lang="en-US" sz="2800" b="1" dirty="0" smtClean="0">
                <a:solidFill>
                  <a:srgbClr val="F07F09">
                    <a:tint val="88000"/>
                    <a:satMod val="150000"/>
                  </a:srgb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ea typeface="+mj-ea"/>
                <a:cs typeface="+mj-cs"/>
              </a:rPr>
              <a:t>  </a:t>
            </a:r>
            <a:r>
              <a:rPr lang="ru-RU" sz="2800" b="1" dirty="0" smtClean="0">
                <a:solidFill>
                  <a:srgbClr val="F07F09">
                    <a:tint val="88000"/>
                    <a:satMod val="150000"/>
                  </a:srgb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ea typeface="+mj-ea"/>
                <a:cs typeface="+mj-cs"/>
              </a:rPr>
              <a:t>отделения </a:t>
            </a:r>
            <a:br>
              <a:rPr lang="ru-RU" sz="2800" b="1" dirty="0" smtClean="0">
                <a:solidFill>
                  <a:srgbClr val="F07F09">
                    <a:tint val="88000"/>
                    <a:satMod val="150000"/>
                  </a:srgb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ea typeface="+mj-ea"/>
                <a:cs typeface="+mj-cs"/>
              </a:rPr>
            </a:br>
            <a:r>
              <a:rPr lang="ru-RU" sz="2800" b="1" dirty="0" smtClean="0">
                <a:solidFill>
                  <a:srgbClr val="F07F09">
                    <a:tint val="88000"/>
                    <a:satMod val="150000"/>
                  </a:srgb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ea typeface="+mj-ea"/>
                <a:cs typeface="+mj-cs"/>
              </a:rPr>
              <a:t>«Медико-профилактическое дело»</a:t>
            </a:r>
            <a:endParaRPr lang="en-US" sz="2800" b="1" dirty="0" smtClean="0">
              <a:solidFill>
                <a:srgbClr val="F07F09">
                  <a:tint val="88000"/>
                  <a:satMod val="150000"/>
                </a:srgbClr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ea typeface="+mj-ea"/>
              <a:cs typeface="+mj-cs"/>
            </a:endParaRPr>
          </a:p>
          <a:p>
            <a:pPr algn="ctr"/>
            <a:r>
              <a:rPr lang="ru-RU" sz="2800" b="1" dirty="0" smtClean="0">
                <a:solidFill>
                  <a:srgbClr val="F07F09">
                    <a:tint val="88000"/>
                    <a:satMod val="150000"/>
                  </a:srgb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ea typeface="+mj-ea"/>
                <a:cs typeface="+mj-cs"/>
              </a:rPr>
              <a:t> МИ СВФУ </a:t>
            </a:r>
            <a:r>
              <a:rPr lang="en-US" sz="2800" b="1" dirty="0" smtClean="0">
                <a:solidFill>
                  <a:srgbClr val="F07F09">
                    <a:tint val="88000"/>
                    <a:satMod val="150000"/>
                  </a:srgb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ea typeface="+mj-ea"/>
                <a:cs typeface="+mj-cs"/>
              </a:rPr>
              <a:t/>
            </a:r>
            <a:br>
              <a:rPr lang="en-US" sz="2800" b="1" dirty="0" smtClean="0">
                <a:solidFill>
                  <a:srgbClr val="F07F09">
                    <a:tint val="88000"/>
                    <a:satMod val="150000"/>
                  </a:srgb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ea typeface="+mj-ea"/>
                <a:cs typeface="+mj-cs"/>
              </a:rPr>
            </a:br>
            <a:r>
              <a:rPr lang="ru-RU" sz="2800" b="1" dirty="0" smtClean="0">
                <a:solidFill>
                  <a:srgbClr val="F07F09">
                    <a:tint val="88000"/>
                    <a:satMod val="150000"/>
                  </a:srgb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ea typeface="+mj-ea"/>
                <a:cs typeface="+mj-cs"/>
              </a:rPr>
              <a:t>по  1 курсу  </a:t>
            </a:r>
            <a:br>
              <a:rPr lang="ru-RU" sz="2800" b="1" dirty="0" smtClean="0">
                <a:solidFill>
                  <a:srgbClr val="F07F09">
                    <a:tint val="88000"/>
                    <a:satMod val="150000"/>
                  </a:srgb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ea typeface="+mj-ea"/>
                <a:cs typeface="+mj-cs"/>
              </a:rPr>
            </a:br>
            <a:r>
              <a:rPr lang="ru-RU" sz="2800" b="1" dirty="0" smtClean="0">
                <a:solidFill>
                  <a:srgbClr val="F07F09">
                    <a:tint val="88000"/>
                    <a:satMod val="150000"/>
                  </a:srgb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ea typeface="+mj-ea"/>
                <a:cs typeface="+mj-cs"/>
              </a:rPr>
              <a:t>201</a:t>
            </a:r>
            <a:r>
              <a:rPr lang="en-US" sz="2800" b="1" dirty="0" smtClean="0">
                <a:solidFill>
                  <a:srgbClr val="F07F09">
                    <a:tint val="88000"/>
                    <a:satMod val="150000"/>
                  </a:srgb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ea typeface="+mj-ea"/>
                <a:cs typeface="+mj-cs"/>
              </a:rPr>
              <a:t>2</a:t>
            </a:r>
            <a:r>
              <a:rPr lang="ru-RU" sz="2800" b="1" dirty="0" smtClean="0">
                <a:solidFill>
                  <a:srgbClr val="F07F09">
                    <a:tint val="88000"/>
                    <a:satMod val="150000"/>
                  </a:srgb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ea typeface="+mj-ea"/>
                <a:cs typeface="+mj-cs"/>
              </a:rPr>
              <a:t>-201</a:t>
            </a:r>
            <a:r>
              <a:rPr lang="en-US" sz="2800" b="1" dirty="0" smtClean="0">
                <a:solidFill>
                  <a:srgbClr val="F07F09">
                    <a:tint val="88000"/>
                    <a:satMod val="150000"/>
                  </a:srgb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ea typeface="+mj-ea"/>
                <a:cs typeface="+mj-cs"/>
              </a:rPr>
              <a:t>3</a:t>
            </a:r>
            <a:r>
              <a:rPr lang="ru-RU" sz="2800" b="1" dirty="0" smtClean="0">
                <a:solidFill>
                  <a:srgbClr val="F07F09">
                    <a:tint val="88000"/>
                    <a:satMod val="150000"/>
                  </a:srgb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ea typeface="+mj-ea"/>
                <a:cs typeface="+mj-cs"/>
              </a:rPr>
              <a:t> </a:t>
            </a:r>
            <a:r>
              <a:rPr lang="ru-RU" sz="2800" b="1" dirty="0" err="1" smtClean="0">
                <a:solidFill>
                  <a:srgbClr val="F07F09">
                    <a:tint val="88000"/>
                    <a:satMod val="150000"/>
                  </a:srgb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ea typeface="+mj-ea"/>
                <a:cs typeface="+mj-cs"/>
              </a:rPr>
              <a:t>уч</a:t>
            </a:r>
            <a:r>
              <a:rPr lang="ru-RU" sz="2800" b="1" dirty="0" smtClean="0">
                <a:solidFill>
                  <a:srgbClr val="F07F09">
                    <a:tint val="88000"/>
                    <a:satMod val="150000"/>
                  </a:srgb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ea typeface="+mj-ea"/>
                <a:cs typeface="+mj-cs"/>
              </a:rPr>
              <a:t>. г.</a:t>
            </a:r>
            <a:br>
              <a:rPr lang="ru-RU" sz="2800" b="1" dirty="0" smtClean="0">
                <a:solidFill>
                  <a:srgbClr val="F07F09">
                    <a:tint val="88000"/>
                    <a:satMod val="150000"/>
                  </a:srgb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ea typeface="+mj-ea"/>
                <a:cs typeface="+mj-cs"/>
              </a:rPr>
            </a:br>
            <a:endParaRPr lang="ru-RU" sz="28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0" y="4143380"/>
            <a:ext cx="278605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Группа: </a:t>
            </a:r>
            <a:r>
              <a:rPr lang="ru-RU" b="1" dirty="0" smtClean="0"/>
              <a:t>МПД-101</a:t>
            </a:r>
            <a:endParaRPr lang="ru-RU" dirty="0" smtClean="0"/>
          </a:p>
          <a:p>
            <a:r>
              <a:rPr lang="ru-RU" dirty="0" smtClean="0"/>
              <a:t>Курс: </a:t>
            </a:r>
            <a:r>
              <a:rPr lang="ru-RU" b="1" dirty="0" smtClean="0"/>
              <a:t>1  </a:t>
            </a:r>
            <a:r>
              <a:rPr lang="ru-RU" dirty="0" smtClean="0"/>
              <a:t>                                                                                                                        </a:t>
            </a:r>
          </a:p>
          <a:p>
            <a:r>
              <a:rPr lang="ru-RU" dirty="0" smtClean="0"/>
              <a:t>Семестр: </a:t>
            </a:r>
            <a:r>
              <a:rPr lang="ru-RU" b="1" dirty="0" smtClean="0"/>
              <a:t>2 </a:t>
            </a:r>
            <a:endParaRPr lang="ru-RU" dirty="0" smtClean="0"/>
          </a:p>
          <a:p>
            <a:r>
              <a:rPr lang="ru-RU" dirty="0" smtClean="0"/>
              <a:t>Контрольная неделя: </a:t>
            </a:r>
            <a:r>
              <a:rPr lang="ru-RU" b="1" dirty="0" smtClean="0"/>
              <a:t>2</a:t>
            </a:r>
            <a:r>
              <a:rPr lang="en-US" b="1" dirty="0" smtClean="0"/>
              <a:t>5</a:t>
            </a:r>
            <a:r>
              <a:rPr lang="ru-RU" b="1" dirty="0" smtClean="0"/>
              <a:t>.0</a:t>
            </a:r>
            <a:r>
              <a:rPr lang="en-US" b="1" dirty="0" smtClean="0"/>
              <a:t>3</a:t>
            </a:r>
            <a:r>
              <a:rPr lang="ru-RU" b="1" dirty="0" smtClean="0"/>
              <a:t>.1</a:t>
            </a:r>
            <a:r>
              <a:rPr lang="en-US" b="1" dirty="0" smtClean="0"/>
              <a:t>3</a:t>
            </a:r>
            <a:r>
              <a:rPr lang="ru-RU" b="1" dirty="0" smtClean="0"/>
              <a:t>-3</a:t>
            </a:r>
            <a:r>
              <a:rPr lang="en-US" b="1" dirty="0" smtClean="0"/>
              <a:t>1</a:t>
            </a:r>
            <a:r>
              <a:rPr lang="ru-RU" b="1" dirty="0" smtClean="0"/>
              <a:t>.0</a:t>
            </a:r>
            <a:r>
              <a:rPr lang="en-US" b="1" dirty="0" smtClean="0"/>
              <a:t>3</a:t>
            </a:r>
            <a:r>
              <a:rPr lang="ru-RU" b="1" dirty="0" smtClean="0"/>
              <a:t>.201</a:t>
            </a:r>
            <a:r>
              <a:rPr lang="en-US" b="1" dirty="0" smtClean="0"/>
              <a:t>3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7472386" cy="5812818"/>
          </a:xfrm>
        </p:spPr>
        <p:txBody>
          <a:bodyPr>
            <a:normAutofit/>
          </a:bodyPr>
          <a:lstStyle/>
          <a:p>
            <a:pPr marL="749808" lvl="1" indent="-457200" algn="just">
              <a:lnSpc>
                <a:spcPct val="120000"/>
              </a:lnSpc>
              <a:buNone/>
            </a:pP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4. На кураторских часах обсуждаются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 полученные результаты аттестаций студентов, проверка причин отсутствия на занятиях. </a:t>
            </a:r>
          </a:p>
          <a:p>
            <a:pPr marL="749808" lvl="1" indent="-457200" algn="just">
              <a:lnSpc>
                <a:spcPct val="120000"/>
              </a:lnSpc>
              <a:buNone/>
            </a:pPr>
            <a:r>
              <a:rPr lang="ru-RU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5. Собрания с родителями, родственниками – для информирования об успеваемости студентов, также связь с родными студентов путем сотовой связи. </a:t>
            </a:r>
          </a:p>
          <a:p>
            <a:pPr lvl="1" algn="just">
              <a:lnSpc>
                <a:spcPct val="120000"/>
              </a:lnSpc>
              <a:buNone/>
            </a:pPr>
            <a:r>
              <a:rPr lang="ru-RU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6. Совместная работа с кафедрами и активом курса по аттестации студентов, в т.ч. и по организационным, проблемным вопросам.</a:t>
            </a:r>
          </a:p>
          <a:p>
            <a:endParaRPr lang="ru-RU" sz="2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22376" y="4786322"/>
            <a:ext cx="7772400" cy="428628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786314" y="5286388"/>
            <a:ext cx="3929090" cy="785818"/>
          </a:xfrm>
        </p:spPr>
        <p:txBody>
          <a:bodyPr>
            <a:noAutofit/>
          </a:bodyPr>
          <a:lstStyle/>
          <a:p>
            <a:r>
              <a:rPr lang="ru-RU" sz="1400" b="1" dirty="0" smtClean="0"/>
              <a:t>Рук. отделения «Медико-профилактическое дело» - доцент кафедры Общественного здоровья и здравоохранения, общей гигиены и биоэтики, к.м.н.  Федосеева Л.Р.</a:t>
            </a:r>
          </a:p>
          <a:p>
            <a:endParaRPr lang="ru-RU" sz="1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85786" y="1142984"/>
            <a:ext cx="7572428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07F09">
                    <a:tint val="88000"/>
                    <a:satMod val="150000"/>
                  </a:srgb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ea typeface="+mj-ea"/>
                <a:cs typeface="+mj-cs"/>
              </a:rPr>
              <a:t>Результаты </a:t>
            </a:r>
            <a:r>
              <a:rPr lang="en-US" sz="2800" b="1" dirty="0" smtClean="0">
                <a:solidFill>
                  <a:srgbClr val="F07F09">
                    <a:tint val="88000"/>
                    <a:satMod val="150000"/>
                  </a:srgb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ea typeface="+mj-ea"/>
                <a:cs typeface="+mj-cs"/>
              </a:rPr>
              <a:t>1</a:t>
            </a:r>
            <a:r>
              <a:rPr lang="ru-RU" sz="2800" b="1" dirty="0" smtClean="0">
                <a:solidFill>
                  <a:srgbClr val="F07F09">
                    <a:tint val="88000"/>
                    <a:satMod val="150000"/>
                  </a:srgb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ea typeface="+mj-ea"/>
                <a:cs typeface="+mj-cs"/>
              </a:rPr>
              <a:t> контрольной недели, </a:t>
            </a:r>
          </a:p>
          <a:p>
            <a:pPr algn="ctr"/>
            <a:r>
              <a:rPr lang="ru-RU" sz="2800" b="1" dirty="0" smtClean="0">
                <a:solidFill>
                  <a:srgbClr val="F07F09">
                    <a:tint val="88000"/>
                    <a:satMod val="150000"/>
                  </a:srgb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ea typeface="+mj-ea"/>
                <a:cs typeface="+mj-cs"/>
              </a:rPr>
              <a:t>2 семестра</a:t>
            </a:r>
            <a:r>
              <a:rPr lang="en-US" sz="2800" b="1" dirty="0" smtClean="0">
                <a:solidFill>
                  <a:srgbClr val="F07F09">
                    <a:tint val="88000"/>
                    <a:satMod val="150000"/>
                  </a:srgb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ea typeface="+mj-ea"/>
                <a:cs typeface="+mj-cs"/>
              </a:rPr>
              <a:t> </a:t>
            </a:r>
            <a:r>
              <a:rPr lang="ru-RU" sz="2800" b="1" dirty="0" smtClean="0">
                <a:solidFill>
                  <a:srgbClr val="F07F09">
                    <a:tint val="88000"/>
                    <a:satMod val="150000"/>
                  </a:srgb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ea typeface="+mj-ea"/>
                <a:cs typeface="+mj-cs"/>
              </a:rPr>
              <a:t> </a:t>
            </a:r>
            <a:r>
              <a:rPr lang="en-US" sz="2800" b="1" dirty="0" smtClean="0">
                <a:solidFill>
                  <a:srgbClr val="F07F09">
                    <a:tint val="88000"/>
                    <a:satMod val="150000"/>
                  </a:srgb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ea typeface="+mj-ea"/>
                <a:cs typeface="+mj-cs"/>
              </a:rPr>
              <a:t/>
            </a:r>
            <a:br>
              <a:rPr lang="en-US" sz="2800" b="1" dirty="0" smtClean="0">
                <a:solidFill>
                  <a:srgbClr val="F07F09">
                    <a:tint val="88000"/>
                    <a:satMod val="150000"/>
                  </a:srgb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ea typeface="+mj-ea"/>
                <a:cs typeface="+mj-cs"/>
              </a:rPr>
            </a:br>
            <a:r>
              <a:rPr lang="en-US" sz="2800" b="1" dirty="0" smtClean="0">
                <a:solidFill>
                  <a:srgbClr val="F07F09">
                    <a:tint val="88000"/>
                    <a:satMod val="150000"/>
                  </a:srgb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ea typeface="+mj-ea"/>
                <a:cs typeface="+mj-cs"/>
              </a:rPr>
              <a:t>  </a:t>
            </a:r>
            <a:r>
              <a:rPr lang="ru-RU" sz="2800" b="1" dirty="0" smtClean="0">
                <a:solidFill>
                  <a:srgbClr val="F07F09">
                    <a:tint val="88000"/>
                    <a:satMod val="150000"/>
                  </a:srgb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ea typeface="+mj-ea"/>
                <a:cs typeface="+mj-cs"/>
              </a:rPr>
              <a:t>отделения </a:t>
            </a:r>
            <a:br>
              <a:rPr lang="ru-RU" sz="2800" b="1" dirty="0" smtClean="0">
                <a:solidFill>
                  <a:srgbClr val="F07F09">
                    <a:tint val="88000"/>
                    <a:satMod val="150000"/>
                  </a:srgb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ea typeface="+mj-ea"/>
                <a:cs typeface="+mj-cs"/>
              </a:rPr>
            </a:br>
            <a:r>
              <a:rPr lang="ru-RU" sz="2800" b="1" dirty="0" smtClean="0">
                <a:solidFill>
                  <a:srgbClr val="F07F09">
                    <a:tint val="88000"/>
                    <a:satMod val="150000"/>
                  </a:srgb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ea typeface="+mj-ea"/>
                <a:cs typeface="+mj-cs"/>
              </a:rPr>
              <a:t>«Медико-профилактическое дело»</a:t>
            </a:r>
            <a:endParaRPr lang="en-US" sz="2800" b="1" dirty="0" smtClean="0">
              <a:solidFill>
                <a:srgbClr val="F07F09">
                  <a:tint val="88000"/>
                  <a:satMod val="150000"/>
                </a:srgbClr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ea typeface="+mj-ea"/>
              <a:cs typeface="+mj-cs"/>
            </a:endParaRPr>
          </a:p>
          <a:p>
            <a:pPr algn="ctr"/>
            <a:r>
              <a:rPr lang="ru-RU" sz="2800" b="1" dirty="0" smtClean="0">
                <a:solidFill>
                  <a:srgbClr val="F07F09">
                    <a:tint val="88000"/>
                    <a:satMod val="150000"/>
                  </a:srgb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ea typeface="+mj-ea"/>
                <a:cs typeface="+mj-cs"/>
              </a:rPr>
              <a:t> МИ СВФУ </a:t>
            </a:r>
            <a:r>
              <a:rPr lang="en-US" sz="2800" b="1" dirty="0" smtClean="0">
                <a:solidFill>
                  <a:srgbClr val="F07F09">
                    <a:tint val="88000"/>
                    <a:satMod val="150000"/>
                  </a:srgb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ea typeface="+mj-ea"/>
                <a:cs typeface="+mj-cs"/>
              </a:rPr>
              <a:t/>
            </a:r>
            <a:br>
              <a:rPr lang="en-US" sz="2800" b="1" dirty="0" smtClean="0">
                <a:solidFill>
                  <a:srgbClr val="F07F09">
                    <a:tint val="88000"/>
                    <a:satMod val="150000"/>
                  </a:srgb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ea typeface="+mj-ea"/>
                <a:cs typeface="+mj-cs"/>
              </a:rPr>
            </a:br>
            <a:r>
              <a:rPr lang="ru-RU" sz="2800" b="1" dirty="0" smtClean="0">
                <a:solidFill>
                  <a:srgbClr val="F07F09">
                    <a:tint val="88000"/>
                    <a:satMod val="150000"/>
                  </a:srgb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ea typeface="+mj-ea"/>
                <a:cs typeface="+mj-cs"/>
              </a:rPr>
              <a:t>по  2 курсу  </a:t>
            </a:r>
            <a:br>
              <a:rPr lang="ru-RU" sz="2800" b="1" dirty="0" smtClean="0">
                <a:solidFill>
                  <a:srgbClr val="F07F09">
                    <a:tint val="88000"/>
                    <a:satMod val="150000"/>
                  </a:srgb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ea typeface="+mj-ea"/>
                <a:cs typeface="+mj-cs"/>
              </a:rPr>
            </a:br>
            <a:r>
              <a:rPr lang="ru-RU" sz="2800" b="1" dirty="0" smtClean="0">
                <a:solidFill>
                  <a:srgbClr val="F07F09">
                    <a:tint val="88000"/>
                    <a:satMod val="150000"/>
                  </a:srgb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ea typeface="+mj-ea"/>
                <a:cs typeface="+mj-cs"/>
              </a:rPr>
              <a:t>201</a:t>
            </a:r>
            <a:r>
              <a:rPr lang="en-US" sz="2800" b="1" dirty="0" smtClean="0">
                <a:solidFill>
                  <a:srgbClr val="F07F09">
                    <a:tint val="88000"/>
                    <a:satMod val="150000"/>
                  </a:srgb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ea typeface="+mj-ea"/>
                <a:cs typeface="+mj-cs"/>
              </a:rPr>
              <a:t>2</a:t>
            </a:r>
            <a:r>
              <a:rPr lang="ru-RU" sz="2800" b="1" dirty="0" smtClean="0">
                <a:solidFill>
                  <a:srgbClr val="F07F09">
                    <a:tint val="88000"/>
                    <a:satMod val="150000"/>
                  </a:srgb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ea typeface="+mj-ea"/>
                <a:cs typeface="+mj-cs"/>
              </a:rPr>
              <a:t>-201</a:t>
            </a:r>
            <a:r>
              <a:rPr lang="en-US" sz="2800" b="1" dirty="0" smtClean="0">
                <a:solidFill>
                  <a:srgbClr val="F07F09">
                    <a:tint val="88000"/>
                    <a:satMod val="150000"/>
                  </a:srgb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ea typeface="+mj-ea"/>
                <a:cs typeface="+mj-cs"/>
              </a:rPr>
              <a:t>3</a:t>
            </a:r>
            <a:r>
              <a:rPr lang="ru-RU" sz="2800" b="1" dirty="0" smtClean="0">
                <a:solidFill>
                  <a:srgbClr val="F07F09">
                    <a:tint val="88000"/>
                    <a:satMod val="150000"/>
                  </a:srgb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ea typeface="+mj-ea"/>
                <a:cs typeface="+mj-cs"/>
              </a:rPr>
              <a:t> </a:t>
            </a:r>
            <a:r>
              <a:rPr lang="ru-RU" sz="2800" b="1" dirty="0" err="1" smtClean="0">
                <a:solidFill>
                  <a:srgbClr val="F07F09">
                    <a:tint val="88000"/>
                    <a:satMod val="150000"/>
                  </a:srgb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ea typeface="+mj-ea"/>
                <a:cs typeface="+mj-cs"/>
              </a:rPr>
              <a:t>уч</a:t>
            </a:r>
            <a:r>
              <a:rPr lang="ru-RU" sz="2800" b="1" dirty="0" smtClean="0">
                <a:solidFill>
                  <a:srgbClr val="F07F09">
                    <a:tint val="88000"/>
                    <a:satMod val="150000"/>
                  </a:srgb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ea typeface="+mj-ea"/>
                <a:cs typeface="+mj-cs"/>
              </a:rPr>
              <a:t>. г.</a:t>
            </a:r>
            <a:br>
              <a:rPr lang="ru-RU" sz="2800" b="1" dirty="0" smtClean="0">
                <a:solidFill>
                  <a:srgbClr val="F07F09">
                    <a:tint val="88000"/>
                    <a:satMod val="150000"/>
                  </a:srgb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ea typeface="+mj-ea"/>
                <a:cs typeface="+mj-cs"/>
              </a:rPr>
            </a:br>
            <a:endParaRPr lang="ru-RU" sz="28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0" y="4143380"/>
            <a:ext cx="278605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Группа: </a:t>
            </a:r>
            <a:r>
              <a:rPr lang="ru-RU" b="1" dirty="0" smtClean="0"/>
              <a:t>МПД-201</a:t>
            </a:r>
            <a:endParaRPr lang="ru-RU" dirty="0" smtClean="0"/>
          </a:p>
          <a:p>
            <a:r>
              <a:rPr lang="ru-RU" dirty="0" smtClean="0"/>
              <a:t>Курс: 2</a:t>
            </a:r>
            <a:r>
              <a:rPr lang="ru-RU" b="1" dirty="0" smtClean="0"/>
              <a:t>  </a:t>
            </a:r>
            <a:r>
              <a:rPr lang="ru-RU" dirty="0" smtClean="0"/>
              <a:t>                                                                                                                        </a:t>
            </a:r>
          </a:p>
          <a:p>
            <a:r>
              <a:rPr lang="ru-RU" dirty="0" smtClean="0"/>
              <a:t>Семестр: </a:t>
            </a:r>
            <a:r>
              <a:rPr lang="ru-RU" b="1" dirty="0" smtClean="0"/>
              <a:t>2 </a:t>
            </a:r>
            <a:endParaRPr lang="ru-RU" dirty="0" smtClean="0"/>
          </a:p>
          <a:p>
            <a:r>
              <a:rPr lang="ru-RU" dirty="0" smtClean="0"/>
              <a:t>Контрольная неделя: </a:t>
            </a:r>
            <a:r>
              <a:rPr lang="ru-RU" b="1" dirty="0" smtClean="0"/>
              <a:t>2</a:t>
            </a:r>
            <a:r>
              <a:rPr lang="en-US" b="1" dirty="0" smtClean="0"/>
              <a:t>5</a:t>
            </a:r>
            <a:r>
              <a:rPr lang="ru-RU" b="1" dirty="0" smtClean="0"/>
              <a:t>.0</a:t>
            </a:r>
            <a:r>
              <a:rPr lang="en-US" b="1" dirty="0" smtClean="0"/>
              <a:t>3</a:t>
            </a:r>
            <a:r>
              <a:rPr lang="ru-RU" b="1" dirty="0" smtClean="0"/>
              <a:t>.1</a:t>
            </a:r>
            <a:r>
              <a:rPr lang="en-US" b="1" dirty="0" smtClean="0"/>
              <a:t>3</a:t>
            </a:r>
            <a:r>
              <a:rPr lang="ru-RU" b="1" dirty="0" smtClean="0"/>
              <a:t>-3</a:t>
            </a:r>
            <a:r>
              <a:rPr lang="en-US" b="1" dirty="0" smtClean="0"/>
              <a:t>1</a:t>
            </a:r>
            <a:r>
              <a:rPr lang="ru-RU" b="1" dirty="0" smtClean="0"/>
              <a:t>.0</a:t>
            </a:r>
            <a:r>
              <a:rPr lang="en-US" b="1" dirty="0" smtClean="0"/>
              <a:t>3</a:t>
            </a:r>
            <a:r>
              <a:rPr lang="ru-RU" b="1" dirty="0" smtClean="0"/>
              <a:t>.201</a:t>
            </a:r>
            <a:r>
              <a:rPr lang="en-US" b="1" dirty="0" smtClean="0"/>
              <a:t>3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282" y="1357297"/>
          <a:ext cx="7786742" cy="50721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16"/>
                <a:gridCol w="2999233"/>
                <a:gridCol w="2501493"/>
              </a:tblGrid>
              <a:tr h="257262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Доля дисциплин, по которым был разработан лист контрольных мероприятий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Наименование дисциплин, по которым не был разработан лист контрольных мероприятий</a:t>
                      </a:r>
                      <a:endParaRPr lang="ru-RU" dirty="0"/>
                    </a:p>
                  </a:txBody>
                  <a:tcPr/>
                </a:tc>
              </a:tr>
              <a:tr h="485340">
                <a:tc gridSpan="3">
                  <a:txBody>
                    <a:bodyPr/>
                    <a:lstStyle/>
                    <a:p>
                      <a:pPr algn="ctr"/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Направление 060105</a:t>
                      </a:r>
                      <a:endParaRPr lang="ru-RU" dirty="0"/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6099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</a:rPr>
                        <a:t>ГСЭ-С-1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Times New Roman"/>
                        </a:rPr>
                        <a:t>3</a:t>
                      </a:r>
                      <a:endParaRPr lang="ru-RU" sz="18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/>
                </a:tc>
              </a:tr>
              <a:tr h="46099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</a:rPr>
                        <a:t>ЕН-С-2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Times New Roman"/>
                        </a:rPr>
                        <a:t>6</a:t>
                      </a:r>
                      <a:endParaRPr lang="ru-RU" sz="18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8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63115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</a:rPr>
                        <a:t>Профессиональный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/>
                </a:tc>
              </a:tr>
              <a:tr h="46099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</a:rPr>
                        <a:t>С-4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928662" y="500042"/>
            <a:ext cx="721523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ru-RU" b="1" dirty="0" smtClean="0"/>
              <a:t>А.      Доля дисциплин, по которым был разработаны листы контрольных мероприятий</a:t>
            </a: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428604"/>
            <a:ext cx="7498104" cy="6143668"/>
          </a:xfrm>
        </p:spPr>
        <p:txBody>
          <a:bodyPr>
            <a:normAutofit/>
          </a:bodyPr>
          <a:lstStyle/>
          <a:p>
            <a:pPr lvl="1" algn="ctr">
              <a:buNone/>
            </a:pPr>
            <a:r>
              <a:rPr lang="ru-RU" sz="2800" b="1" dirty="0" smtClean="0"/>
              <a:t>Б.   Выставленные баллы по предметам:</a:t>
            </a:r>
            <a:endParaRPr lang="ru-RU" sz="2800" dirty="0" smtClean="0"/>
          </a:p>
          <a:p>
            <a:pPr algn="just"/>
            <a:r>
              <a:rPr lang="ru-RU" b="1" dirty="0" smtClean="0"/>
              <a:t> </a:t>
            </a:r>
            <a:r>
              <a:rPr lang="ru-RU" dirty="0" smtClean="0"/>
              <a:t>В результате проведения анализа 1 контрольной недели (</a:t>
            </a:r>
            <a:r>
              <a:rPr lang="en-US" dirty="0" smtClean="0"/>
              <a:t>2</a:t>
            </a:r>
            <a:r>
              <a:rPr lang="ru-RU" dirty="0" smtClean="0"/>
              <a:t> семестр),</a:t>
            </a:r>
            <a:r>
              <a:rPr lang="en-US" dirty="0" smtClean="0"/>
              <a:t> </a:t>
            </a:r>
            <a:r>
              <a:rPr lang="ru-RU" dirty="0" smtClean="0"/>
              <a:t>текущей аттестации студентов 2 курса, обучающихся по специальности «Медико-профилактическое дело», выведены следующие данные:</a:t>
            </a:r>
          </a:p>
          <a:p>
            <a:pPr algn="just"/>
            <a:r>
              <a:rPr lang="ru-RU" dirty="0" smtClean="0"/>
              <a:t>  Средний балл  студентов группы МПД-101 – 34,4   при  допустимом среднем балле – 47,1;</a:t>
            </a:r>
          </a:p>
          <a:p>
            <a:pPr algn="just"/>
            <a:r>
              <a:rPr lang="ru-RU" dirty="0" smtClean="0"/>
              <a:t>  Суммарный  средний балл по группе – 368,8, при  максимальном суммарном  балле преподавателей – 513,0; </a:t>
            </a:r>
          </a:p>
          <a:p>
            <a:pPr>
              <a:buNone/>
            </a:pPr>
            <a:endParaRPr lang="ru-RU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965820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/>
              <a:t>Максимальные  баллы по дисциплинам</a:t>
            </a:r>
            <a:endParaRPr lang="ru-RU" sz="2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9725"/>
          <a:ext cx="8686800" cy="48466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037258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/>
              <a:t> </a:t>
            </a:r>
            <a:r>
              <a:rPr lang="ru-RU" sz="2800" dirty="0" smtClean="0"/>
              <a:t>минимальные баллы по дисциплинам</a:t>
            </a:r>
            <a:endParaRPr lang="ru-RU" sz="2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-142908" y="1357298"/>
          <a:ext cx="9072626" cy="50990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7239000" cy="100013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Максимальное количество баллов в результате текущей аттестации были получены</a:t>
            </a:r>
            <a:br>
              <a:rPr lang="ru-RU" sz="2000" dirty="0" smtClean="0"/>
            </a:br>
            <a:r>
              <a:rPr lang="ru-RU" sz="2000" dirty="0" smtClean="0"/>
              <a:t> следующими студентами: </a:t>
            </a:r>
            <a:br>
              <a:rPr lang="ru-RU" sz="2000" dirty="0" smtClean="0"/>
            </a:br>
            <a:r>
              <a:rPr lang="ru-RU" sz="2000" dirty="0" smtClean="0"/>
              <a:t> </a:t>
            </a:r>
            <a:endParaRPr lang="ru-RU" sz="20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85720" y="1643050"/>
          <a:ext cx="7572429" cy="46886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9694"/>
                <a:gridCol w="2324211"/>
                <a:gridCol w="2249236"/>
                <a:gridCol w="2099288"/>
              </a:tblGrid>
              <a:tr h="107157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№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Ф.И.О.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Высокое суммарное количество баллов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Максимальное количество баллов</a:t>
                      </a:r>
                      <a:endParaRPr lang="ru-RU" sz="1600" dirty="0"/>
                    </a:p>
                  </a:txBody>
                  <a:tcPr/>
                </a:tc>
              </a:tr>
              <a:tr h="1285884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1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Петрова Е.В.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40,9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47,1</a:t>
                      </a:r>
                      <a:endParaRPr lang="ru-RU" sz="1800" b="1" dirty="0"/>
                    </a:p>
                  </a:txBody>
                  <a:tcPr/>
                </a:tc>
              </a:tr>
              <a:tr h="1143008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2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err="1" smtClean="0"/>
                        <a:t>Ядрихинская</a:t>
                      </a:r>
                      <a:r>
                        <a:rPr lang="ru-RU" sz="1800" b="1" dirty="0" smtClean="0"/>
                        <a:t> Н.А.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39,5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/>
                        <a:t>47,1</a:t>
                      </a:r>
                    </a:p>
                    <a:p>
                      <a:pPr algn="ctr"/>
                      <a:endParaRPr lang="ru-RU" sz="1800" b="1" dirty="0"/>
                    </a:p>
                  </a:txBody>
                  <a:tcPr/>
                </a:tc>
              </a:tr>
              <a:tr h="1188146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3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Иванова Д.Ф.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38,9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/>
                        <a:t>47,1</a:t>
                      </a:r>
                    </a:p>
                    <a:p>
                      <a:pPr algn="ctr"/>
                      <a:endParaRPr lang="ru-RU" sz="18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7239000" cy="642942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: </a:t>
            </a:r>
            <a:br>
              <a:rPr lang="ru-RU" sz="2800" dirty="0" smtClean="0"/>
            </a:br>
            <a:r>
              <a:rPr lang="ru-RU" sz="2800" dirty="0" smtClean="0"/>
              <a:t>Студенты с низким рейтингом по дисциплинам</a:t>
            </a:r>
            <a:endParaRPr lang="ru-RU" sz="2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1643049"/>
          <a:ext cx="7258072" cy="44291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7256"/>
                <a:gridCol w="2143140"/>
                <a:gridCol w="2286016"/>
                <a:gridCol w="1971660"/>
              </a:tblGrid>
              <a:tr h="1083327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№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Ф.И.О.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Низкое суммарное количество баллов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Максимальное количество баллов</a:t>
                      </a:r>
                      <a:endParaRPr lang="ru-RU" sz="1600" dirty="0"/>
                    </a:p>
                  </a:txBody>
                  <a:tcPr/>
                </a:tc>
              </a:tr>
              <a:tr h="1115277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1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Филиппова К.Л.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28,9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47,1</a:t>
                      </a:r>
                      <a:endParaRPr lang="ru-RU" sz="1800" b="1" dirty="0"/>
                    </a:p>
                  </a:txBody>
                  <a:tcPr/>
                </a:tc>
              </a:tr>
              <a:tr h="1115277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2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/>
                        <a:t>Николаева А.И.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30,9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/>
                        <a:t>47,1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1" dirty="0"/>
                    </a:p>
                  </a:txBody>
                  <a:tcPr/>
                </a:tc>
              </a:tr>
              <a:tr h="1115277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3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 err="1" smtClean="0"/>
                        <a:t>Ядрихинский</a:t>
                      </a:r>
                      <a:r>
                        <a:rPr lang="ru-RU" sz="1800" b="1" dirty="0" smtClean="0"/>
                        <a:t> С.С.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31,0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/>
                        <a:t>47,1</a:t>
                      </a:r>
                    </a:p>
                    <a:p>
                      <a:pPr algn="ctr"/>
                      <a:endParaRPr lang="ru-RU" sz="18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680068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/>
              <a:t>Проведенные мероприятия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406" y="1142984"/>
            <a:ext cx="7858180" cy="5715016"/>
          </a:xfrm>
        </p:spPr>
        <p:txBody>
          <a:bodyPr>
            <a:normAutofit fontScale="40000" lnSpcReduction="20000"/>
          </a:bodyPr>
          <a:lstStyle/>
          <a:p>
            <a:pPr marL="342900" indent="-342900" algn="just">
              <a:lnSpc>
                <a:spcPct val="170000"/>
              </a:lnSpc>
              <a:buNone/>
            </a:pPr>
            <a:r>
              <a:rPr lang="ru-RU" sz="3200" b="1" dirty="0" smtClean="0"/>
              <a:t>     </a:t>
            </a:r>
            <a:r>
              <a:rPr lang="ru-RU" sz="4000" b="1" dirty="0" smtClean="0">
                <a:latin typeface="Arial" pitchFamily="34" charset="0"/>
                <a:cs typeface="Arial" pitchFamily="34" charset="0"/>
              </a:rPr>
              <a:t>1.   По линии ФДОП организованы    дополнительные занятия по биохимии.  </a:t>
            </a:r>
          </a:p>
          <a:p>
            <a:pPr algn="just">
              <a:lnSpc>
                <a:spcPct val="170000"/>
              </a:lnSpc>
              <a:buNone/>
            </a:pPr>
            <a:r>
              <a:rPr lang="ru-RU" sz="4000" b="1" dirty="0" smtClean="0">
                <a:latin typeface="Arial" pitchFamily="34" charset="0"/>
                <a:cs typeface="Arial" pitchFamily="34" charset="0"/>
              </a:rPr>
              <a:t>     2.   На кураторских часах обсуждаются </a:t>
            </a:r>
            <a:r>
              <a:rPr lang="en-US" sz="4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4000" b="1" dirty="0" smtClean="0">
                <a:latin typeface="Arial" pitchFamily="34" charset="0"/>
                <a:cs typeface="Arial" pitchFamily="34" charset="0"/>
              </a:rPr>
              <a:t> полученные результаты аттестаций студентов.</a:t>
            </a:r>
          </a:p>
          <a:p>
            <a:pPr lvl="1" algn="just">
              <a:lnSpc>
                <a:spcPct val="170000"/>
              </a:lnSpc>
              <a:buNone/>
            </a:pPr>
            <a:r>
              <a:rPr lang="ru-RU" sz="4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3. Информирование об успеваемости студентов, также связь с родными студентов путем телефонограмм.</a:t>
            </a:r>
          </a:p>
          <a:p>
            <a:pPr lvl="1" algn="just">
              <a:lnSpc>
                <a:spcPct val="170000"/>
              </a:lnSpc>
              <a:buNone/>
            </a:pPr>
            <a:r>
              <a:rPr lang="ru-RU" sz="4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4. Со студентами проводятся   беседы по учебной и </a:t>
            </a:r>
            <a:r>
              <a:rPr lang="ru-RU" sz="40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внеучебной</a:t>
            </a:r>
            <a:r>
              <a:rPr lang="ru-RU" sz="4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деятельности.  </a:t>
            </a:r>
          </a:p>
          <a:p>
            <a:pPr lvl="1" algn="just">
              <a:lnSpc>
                <a:spcPct val="170000"/>
              </a:lnSpc>
              <a:buNone/>
            </a:pPr>
            <a:r>
              <a:rPr lang="ru-RU" sz="4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5. Совместная работа с кафедрами и активом курса по аттестации студентов, в т.ч. и по организационным, проблемным вопросам.</a:t>
            </a:r>
          </a:p>
          <a:p>
            <a:pPr lvl="1" algn="just">
              <a:buNone/>
            </a:pPr>
            <a:endParaRPr lang="ru-RU" sz="4000" b="1" dirty="0" smtClean="0"/>
          </a:p>
          <a:p>
            <a:pPr lvl="1" algn="just">
              <a:buNone/>
            </a:pPr>
            <a:endParaRPr lang="ru-RU" sz="4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282" y="1285861"/>
          <a:ext cx="7786742" cy="49441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77255"/>
                <a:gridCol w="2912765"/>
                <a:gridCol w="2596722"/>
              </a:tblGrid>
              <a:tr h="192882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Дисциплины, по которым был разработан лист контрольных мероприятий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Наименование дисциплин, по которым преподавателем не был разработан лист контрольных мероприятий</a:t>
                      </a:r>
                      <a:endParaRPr lang="ru-RU" dirty="0"/>
                    </a:p>
                  </a:txBody>
                  <a:tcPr/>
                </a:tc>
              </a:tr>
              <a:tr h="68399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Times New Roman"/>
                        </a:rPr>
                        <a:t>ГСЭ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Times New Roman"/>
                        </a:rPr>
                        <a:t>С-1</a:t>
                      </a:r>
                      <a:endParaRPr lang="ru-RU" sz="18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Times New Roman"/>
                        </a:rPr>
                        <a:t>6</a:t>
                      </a:r>
                      <a:endParaRPr lang="ru-RU" sz="18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latin typeface="Times New Roman"/>
                          <a:ea typeface="Times New Roman"/>
                        </a:rPr>
                        <a:t>1</a:t>
                      </a:r>
                      <a:r>
                        <a:rPr lang="ru-RU" sz="1800" b="1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800" b="1" smtClean="0">
                          <a:latin typeface="Times New Roman"/>
                          <a:ea typeface="Times New Roman"/>
                        </a:rPr>
                        <a:t>(социология)</a:t>
                      </a:r>
                      <a:endParaRPr lang="ru-RU" sz="18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75906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Times New Roman"/>
                        </a:rPr>
                        <a:t>ЕН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Times New Roman"/>
                        </a:rPr>
                        <a:t>С-2</a:t>
                      </a:r>
                      <a:endParaRPr lang="ru-RU" sz="18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Times New Roman"/>
                        </a:rPr>
                        <a:t>7</a:t>
                      </a:r>
                      <a:endParaRPr lang="ru-RU" sz="18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/>
                </a:tc>
              </a:tr>
              <a:tr h="927746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latin typeface="Times New Roman"/>
                          <a:ea typeface="Times New Roman"/>
                        </a:rPr>
                        <a:t>Профессиональный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Times New Roman"/>
                        </a:rPr>
                        <a:t> С3</a:t>
                      </a:r>
                      <a:endParaRPr lang="ru-RU" sz="18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/>
                </a:tc>
              </a:tr>
              <a:tr h="56170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</a:rPr>
                        <a:t>С-4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Times New Roman"/>
                        </a:rPr>
                        <a:t>0 </a:t>
                      </a:r>
                      <a:endParaRPr lang="ru-RU" sz="18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928662" y="500042"/>
            <a:ext cx="721523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ru-RU" b="1" dirty="0" smtClean="0"/>
              <a:t>А.      Дисциплины, по которым был разработаны листы контрольных мероприятий</a:t>
            </a: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428604"/>
            <a:ext cx="7498104" cy="6143668"/>
          </a:xfrm>
        </p:spPr>
        <p:txBody>
          <a:bodyPr>
            <a:normAutofit/>
          </a:bodyPr>
          <a:lstStyle/>
          <a:p>
            <a:pPr lvl="1" algn="ctr">
              <a:buNone/>
            </a:pPr>
            <a:r>
              <a:rPr lang="ru-RU" sz="2800" b="1" dirty="0" smtClean="0"/>
              <a:t>Б.   Выставленные баллы по предметам:</a:t>
            </a:r>
            <a:endParaRPr lang="ru-RU" sz="2800" dirty="0" smtClean="0"/>
          </a:p>
          <a:p>
            <a:pPr algn="just"/>
            <a:r>
              <a:rPr lang="ru-RU" b="1" dirty="0" smtClean="0"/>
              <a:t> </a:t>
            </a:r>
            <a:r>
              <a:rPr lang="ru-RU" dirty="0" smtClean="0"/>
              <a:t>В результате проведения анализа 1 контрольной недели (</a:t>
            </a:r>
            <a:r>
              <a:rPr lang="en-US" dirty="0" smtClean="0"/>
              <a:t>2</a:t>
            </a:r>
            <a:r>
              <a:rPr lang="ru-RU" dirty="0" smtClean="0"/>
              <a:t> семестр),</a:t>
            </a:r>
            <a:r>
              <a:rPr lang="en-US" dirty="0" smtClean="0"/>
              <a:t> </a:t>
            </a:r>
            <a:r>
              <a:rPr lang="ru-RU" dirty="0" smtClean="0"/>
              <a:t>текущей аттестации студентов 1 курса, обучающихся по специальности «Медико-профилактическое дело», выведены следующие данные:</a:t>
            </a:r>
          </a:p>
          <a:p>
            <a:pPr algn="just"/>
            <a:r>
              <a:rPr lang="ru-RU" dirty="0" smtClean="0"/>
              <a:t>  Средний балл  студентов группы МПД-101 – 26,0   при  допустимом максимальном усредненном показателе – 34,2 балла;</a:t>
            </a:r>
          </a:p>
          <a:p>
            <a:pPr algn="just"/>
            <a:r>
              <a:rPr lang="ru-RU" dirty="0" smtClean="0"/>
              <a:t>  Суммарный  средний балл по группе – 358,8, при  максимальном суммарном  балле преподавателей – 410,0; </a:t>
            </a:r>
          </a:p>
          <a:p>
            <a:pPr>
              <a:buNone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965820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/>
              <a:t>Анализ БРС по дисциплинам</a:t>
            </a:r>
            <a:endParaRPr lang="ru-RU" sz="2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9725"/>
          <a:ext cx="8686800" cy="48466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037258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/>
              <a:t> </a:t>
            </a:r>
            <a:r>
              <a:rPr lang="ru-RU" sz="2800" dirty="0" smtClean="0"/>
              <a:t>минимальные баллы по дисциплинам</a:t>
            </a:r>
            <a:endParaRPr lang="ru-RU" sz="2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85720" y="1609725"/>
          <a:ext cx="8643998" cy="48466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7239000" cy="100013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Максимальное количество баллов в результате текущей аттестации были получены</a:t>
            </a:r>
            <a:br>
              <a:rPr lang="ru-RU" sz="2000" dirty="0" smtClean="0"/>
            </a:br>
            <a:r>
              <a:rPr lang="ru-RU" sz="2000" dirty="0" smtClean="0"/>
              <a:t> следующими студентами: </a:t>
            </a:r>
            <a:br>
              <a:rPr lang="ru-RU" sz="2000" dirty="0" smtClean="0"/>
            </a:br>
            <a:r>
              <a:rPr lang="ru-RU" sz="2000" dirty="0" smtClean="0"/>
              <a:t> </a:t>
            </a:r>
            <a:endParaRPr lang="ru-RU" sz="20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642910" y="1643050"/>
          <a:ext cx="7215239" cy="45130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8694"/>
                <a:gridCol w="1928826"/>
                <a:gridCol w="2357454"/>
                <a:gridCol w="2000265"/>
              </a:tblGrid>
              <a:tr h="1094627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№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Ф.И.О.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Усредненные баллы студентов с высоким рейтингом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Максимальное количество баллов</a:t>
                      </a:r>
                      <a:endParaRPr lang="ru-RU" sz="1600" dirty="0"/>
                    </a:p>
                  </a:txBody>
                  <a:tcPr/>
                </a:tc>
              </a:tr>
              <a:tr h="609007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1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 err="1" smtClean="0"/>
                        <a:t>Барашкова</a:t>
                      </a:r>
                      <a:r>
                        <a:rPr lang="ru-RU" sz="1800" b="1" dirty="0" smtClean="0"/>
                        <a:t> Н.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30,2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34,2</a:t>
                      </a:r>
                      <a:endParaRPr lang="ru-RU" sz="1800" b="1" dirty="0"/>
                    </a:p>
                  </a:txBody>
                  <a:tcPr/>
                </a:tc>
              </a:tr>
              <a:tr h="748967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2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err="1" smtClean="0"/>
                        <a:t>Кычкина</a:t>
                      </a:r>
                      <a:r>
                        <a:rPr lang="ru-RU" sz="1800" b="1" dirty="0" smtClean="0"/>
                        <a:t> А.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30,1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/>
                        <a:t>34,2</a:t>
                      </a:r>
                    </a:p>
                    <a:p>
                      <a:pPr algn="ctr"/>
                      <a:endParaRPr lang="ru-RU" sz="1800" b="1" dirty="0"/>
                    </a:p>
                  </a:txBody>
                  <a:tcPr/>
                </a:tc>
              </a:tr>
              <a:tr h="780320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3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Кириллина Р.</a:t>
                      </a:r>
                    </a:p>
                    <a:p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29,9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/>
                        <a:t>34,2</a:t>
                      </a:r>
                    </a:p>
                    <a:p>
                      <a:pPr algn="ctr"/>
                      <a:endParaRPr lang="ru-RU" sz="1800" b="1" dirty="0"/>
                    </a:p>
                  </a:txBody>
                  <a:tcPr/>
                </a:tc>
              </a:tr>
              <a:tr h="633837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4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Петрова М.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29,78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/>
                        <a:t>34,2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1" dirty="0"/>
                    </a:p>
                  </a:txBody>
                  <a:tcPr/>
                </a:tc>
              </a:tr>
              <a:tr h="633837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5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Ильина Ю.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29,6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/>
                        <a:t>34,2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7239000" cy="642942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 </a:t>
            </a:r>
            <a:br>
              <a:rPr lang="ru-RU" sz="2800" dirty="0" smtClean="0"/>
            </a:br>
            <a:r>
              <a:rPr lang="ru-RU" sz="2800" dirty="0" smtClean="0"/>
              <a:t>Студенты с низким рейтингом по дисциплинам</a:t>
            </a:r>
            <a:endParaRPr lang="ru-RU" sz="2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1643049"/>
          <a:ext cx="7258072" cy="44126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7256"/>
                <a:gridCol w="1928826"/>
                <a:gridCol w="2500330"/>
                <a:gridCol w="1971660"/>
              </a:tblGrid>
              <a:tr h="928695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№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Ф.И.О.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Усредненные баллы студентов с низким рейтингом</a:t>
                      </a:r>
                    </a:p>
                    <a:p>
                      <a:pPr algn="ctr"/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Максимальное количество баллов</a:t>
                      </a:r>
                      <a:endParaRPr lang="ru-RU" sz="1600" dirty="0"/>
                    </a:p>
                  </a:txBody>
                  <a:tcPr/>
                </a:tc>
              </a:tr>
              <a:tr h="1115277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1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Лебедева А.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21</a:t>
                      </a:r>
                      <a:r>
                        <a:rPr lang="ru-RU" sz="1800" b="1" dirty="0" smtClean="0"/>
                        <a:t>,</a:t>
                      </a:r>
                      <a:r>
                        <a:rPr lang="en-US" sz="1800" b="1" dirty="0" smtClean="0"/>
                        <a:t>05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34,2</a:t>
                      </a:r>
                      <a:endParaRPr lang="ru-RU" sz="1800" b="1" dirty="0"/>
                    </a:p>
                  </a:txBody>
                  <a:tcPr/>
                </a:tc>
              </a:tr>
              <a:tr h="1115277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2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/>
                        <a:t>Филиппова Т.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20,8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/>
                        <a:t>34,2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1" dirty="0"/>
                    </a:p>
                  </a:txBody>
                  <a:tcPr/>
                </a:tc>
              </a:tr>
              <a:tr h="1115277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3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err="1" smtClean="0"/>
                        <a:t>Аммосов</a:t>
                      </a:r>
                      <a:r>
                        <a:rPr lang="ru-RU" sz="1800" b="1" dirty="0" smtClean="0"/>
                        <a:t> Д.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smtClean="0"/>
                        <a:t>20,6</a:t>
                      </a:r>
                    </a:p>
                    <a:p>
                      <a:pPr algn="ctr"/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/>
                        <a:t>34,2</a:t>
                      </a:r>
                    </a:p>
                    <a:p>
                      <a:pPr algn="ctr"/>
                      <a:endParaRPr lang="ru-RU" sz="18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Выводы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9416"/>
            <a:ext cx="7615262" cy="4846320"/>
          </a:xfrm>
        </p:spPr>
        <p:txBody>
          <a:bodyPr/>
          <a:lstStyle/>
          <a:p>
            <a:r>
              <a:rPr lang="ru-RU" dirty="0" smtClean="0"/>
              <a:t>1. Студенты затрудняются в освоении следующих дисциплин: гистология, анатомия, химия;</a:t>
            </a:r>
          </a:p>
          <a:p>
            <a:r>
              <a:rPr lang="ru-RU" dirty="0" smtClean="0"/>
              <a:t>2. Отдельные преподаватели игнорируют представление информации по БРС: по предмету «Социология» (преподаватель Охлопков В. И.- д.с.н., профессор);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465754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/>
              <a:t>Проведенные мероприятия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406" y="928670"/>
            <a:ext cx="8001056" cy="5786478"/>
          </a:xfrm>
        </p:spPr>
        <p:txBody>
          <a:bodyPr>
            <a:noAutofit/>
          </a:bodyPr>
          <a:lstStyle/>
          <a:p>
            <a:pPr algn="just">
              <a:lnSpc>
                <a:spcPct val="120000"/>
              </a:lnSpc>
              <a:buNone/>
            </a:pPr>
            <a:r>
              <a:rPr lang="ru-RU" sz="1600" dirty="0" smtClean="0"/>
              <a:t>      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1. По линии ФДОП (12студ., а 13 студентов сами произвели оплату) организованы    дополнительные занятия по гистологии.</a:t>
            </a:r>
          </a:p>
          <a:p>
            <a:pPr algn="just">
              <a:lnSpc>
                <a:spcPct val="120000"/>
              </a:lnSpc>
              <a:buNone/>
            </a:pP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    2. Представлена докладная з</a:t>
            </a:r>
            <a:r>
              <a:rPr lang="ru-RU" sz="2000" b="1" dirty="0" smtClean="0"/>
              <a:t>ав. каф.  Социологии и управления персоналом ФЭИ СВФУ Москвитину А.И.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по поводу срыва представления информации БРС за 1 контрольную неделю,  одновременно направлена в учебную часть МИ СВФУ.</a:t>
            </a:r>
          </a:p>
          <a:p>
            <a:pPr algn="just">
              <a:lnSpc>
                <a:spcPct val="120000"/>
              </a:lnSpc>
              <a:buNone/>
            </a:pP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    3. Перечень мероприятий по работе с отстающими студентами:  проведен анализ успеваемости отстающих студентов, выявлено следующее: студенты  Лебедева А., </a:t>
            </a:r>
            <a:r>
              <a:rPr lang="ru-RU" sz="2000" b="1" dirty="0" err="1" smtClean="0">
                <a:latin typeface="Arial" pitchFamily="34" charset="0"/>
                <a:cs typeface="Arial" pitchFamily="34" charset="0"/>
              </a:rPr>
              <a:t>Аммосов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 Д., Филиппова Т.   посещали  занятия, но не справляются с заданиями по причине низкого уровня базовых знаний, в основном,   по   химии. </a:t>
            </a:r>
          </a:p>
          <a:p>
            <a:pPr algn="just">
              <a:lnSpc>
                <a:spcPct val="120000"/>
              </a:lnSpc>
              <a:buNone/>
            </a:pP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     </a:t>
            </a:r>
          </a:p>
          <a:p>
            <a:pPr lvl="1" algn="just">
              <a:lnSpc>
                <a:spcPct val="120000"/>
              </a:lnSpc>
              <a:buNone/>
            </a:pPr>
            <a:endPara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1115</TotalTime>
  <Words>646</Words>
  <Application>Microsoft Office PowerPoint</Application>
  <PresentationFormat>Экран (4:3)</PresentationFormat>
  <Paragraphs>200</Paragraphs>
  <Slides>18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Изящная</vt:lpstr>
      <vt:lpstr>                                                                                  </vt:lpstr>
      <vt:lpstr>Слайд 2</vt:lpstr>
      <vt:lpstr>Слайд 3</vt:lpstr>
      <vt:lpstr>Анализ БРС по дисциплинам</vt:lpstr>
      <vt:lpstr> минимальные баллы по дисциплинам</vt:lpstr>
      <vt:lpstr> Максимальное количество баллов в результате текущей аттестации были получены  следующими студентами:   </vt:lpstr>
      <vt:lpstr>      Студенты с низким рейтингом по дисциплинам</vt:lpstr>
      <vt:lpstr>Выводы</vt:lpstr>
      <vt:lpstr>Проведенные мероприятия</vt:lpstr>
      <vt:lpstr>Слайд 10</vt:lpstr>
      <vt:lpstr>                                                                                  </vt:lpstr>
      <vt:lpstr>Слайд 12</vt:lpstr>
      <vt:lpstr>Слайд 13</vt:lpstr>
      <vt:lpstr>Максимальные  баллы по дисциплинам</vt:lpstr>
      <vt:lpstr> минимальные баллы по дисциплинам</vt:lpstr>
      <vt:lpstr> Максимальное количество баллов в результате текущей аттестации были получены  следующими студентами:   </vt:lpstr>
      <vt:lpstr>    :  Студенты с низким рейтингом по дисциплинам</vt:lpstr>
      <vt:lpstr>Проведенные мероприятия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 По учебной работе и адаптации студентов 1 курса отделения  «Медико-профилактическое дело» МИ СВФУ  За 1 семестр 2011-2012 уч. г. </dc:title>
  <cp:lastModifiedBy>1</cp:lastModifiedBy>
  <cp:revision>177</cp:revision>
  <dcterms:modified xsi:type="dcterms:W3CDTF">2013-05-01T07:12:36Z</dcterms:modified>
</cp:coreProperties>
</file>